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8" r:id="rId3"/>
    <p:sldId id="515" r:id="rId4"/>
    <p:sldId id="514" r:id="rId5"/>
    <p:sldId id="257" r:id="rId6"/>
    <p:sldId id="532" r:id="rId7"/>
    <p:sldId id="527" r:id="rId8"/>
    <p:sldId id="531" r:id="rId9"/>
    <p:sldId id="329" r:id="rId10"/>
    <p:sldId id="370" r:id="rId11"/>
    <p:sldId id="371" r:id="rId12"/>
    <p:sldId id="528" r:id="rId13"/>
    <p:sldId id="374" r:id="rId14"/>
    <p:sldId id="529" r:id="rId15"/>
    <p:sldId id="479" r:id="rId16"/>
    <p:sldId id="518" r:id="rId17"/>
    <p:sldId id="516" r:id="rId18"/>
    <p:sldId id="494" r:id="rId19"/>
    <p:sldId id="517" r:id="rId20"/>
    <p:sldId id="533" r:id="rId21"/>
    <p:sldId id="521" r:id="rId22"/>
    <p:sldId id="534" r:id="rId23"/>
    <p:sldId id="360" r:id="rId24"/>
    <p:sldId id="530" r:id="rId25"/>
    <p:sldId id="470" r:id="rId26"/>
    <p:sldId id="524" r:id="rId27"/>
    <p:sldId id="520" r:id="rId28"/>
    <p:sldId id="535" r:id="rId29"/>
    <p:sldId id="519" r:id="rId30"/>
    <p:sldId id="501" r:id="rId31"/>
    <p:sldId id="497" r:id="rId32"/>
    <p:sldId id="4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51"/>
    <p:restoredTop sz="96790"/>
  </p:normalViewPr>
  <p:slideViewPr>
    <p:cSldViewPr snapToGrid="0" snapToObjects="1">
      <p:cViewPr>
        <p:scale>
          <a:sx n="100" d="100"/>
          <a:sy n="100" d="100"/>
        </p:scale>
        <p:origin x="392" y="8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GLBIO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Persistent problems in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(GLBIO 2024)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F489-5144-780D-FA82-4136B432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>
                <a:solidFill>
                  <a:schemeClr val="bg1">
                    <a:lumMod val="65000"/>
                  </a:schemeClr>
                </a:solidFill>
              </a:rPr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Library preparation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 err="1">
                <a:solidFill>
                  <a:schemeClr val="bg1">
                    <a:lumMod val="65000"/>
                  </a:schemeClr>
                </a:solidFill>
              </a:rPr>
              <a:t>Mulitplexing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RLE, TMM, CSS, CLR,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Proportion, percentage, relative abundance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909998" y="5011044"/>
            <a:ext cx="621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Subsetting</a:t>
            </a:r>
            <a:r>
              <a:rPr lang="en-US" dirty="0"/>
              <a:t> the composition puts us on a different simplex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3A3C-DA9A-4331-22A2-6BD7B96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Compositional operations (    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5AABD62-AA16-2039-0B86-7D77437C9B1E}"/>
              </a:ext>
            </a:extLst>
          </p:cNvPr>
          <p:cNvSpPr/>
          <p:nvPr/>
        </p:nvSpPr>
        <p:spPr>
          <a:xfrm>
            <a:off x="2641600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CB74204C-ABD7-0AA3-E651-C093380CFB59}"/>
              </a:ext>
            </a:extLst>
          </p:cNvPr>
          <p:cNvSpPr/>
          <p:nvPr/>
        </p:nvSpPr>
        <p:spPr>
          <a:xfrm>
            <a:off x="5568626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73D6167-5537-DBDC-8A6E-BF33408B0D04}"/>
              </a:ext>
            </a:extLst>
          </p:cNvPr>
          <p:cNvSpPr/>
          <p:nvPr/>
        </p:nvSpPr>
        <p:spPr>
          <a:xfrm>
            <a:off x="6803457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3C9A70-AA35-23B0-8363-43F714328F1D}"/>
              </a:ext>
            </a:extLst>
          </p:cNvPr>
          <p:cNvSpPr/>
          <p:nvPr/>
        </p:nvSpPr>
        <p:spPr>
          <a:xfrm>
            <a:off x="3638144" y="2265218"/>
            <a:ext cx="1172225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B5A7F50-EB74-C72B-C896-5876DFEEA8EE}"/>
              </a:ext>
            </a:extLst>
          </p:cNvPr>
          <p:cNvSpPr/>
          <p:nvPr/>
        </p:nvSpPr>
        <p:spPr>
          <a:xfrm>
            <a:off x="7331972" y="839715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F781A7D-0AE1-08F0-4C3E-ECB5BF4FF14B}"/>
              </a:ext>
            </a:extLst>
          </p:cNvPr>
          <p:cNvSpPr/>
          <p:nvPr/>
        </p:nvSpPr>
        <p:spPr>
          <a:xfrm>
            <a:off x="1070607" y="2265218"/>
            <a:ext cx="1215394" cy="452582"/>
          </a:xfrm>
          <a:prstGeom prst="blockArc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6" y="3628506"/>
            <a:ext cx="39028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Hidden assumptions in </a:t>
            </a:r>
            <a:r>
              <a:rPr lang="en-US" sz="1620" dirty="0"/>
              <a:t>x</a:t>
            </a:r>
            <a:r>
              <a:rPr lang="en-US" sz="1620" b="1" baseline="-25000" dirty="0"/>
              <a:t>i</a:t>
            </a:r>
            <a:r>
              <a:rPr lang="en-CA" sz="1620" b="1" baseline="-25000" dirty="0"/>
              <a:t> </a:t>
            </a:r>
            <a:r>
              <a:rPr lang="en-CA" sz="1620" dirty="0"/>
              <a:t>and</a:t>
            </a:r>
            <a:r>
              <a:rPr lang="en-CA" sz="1620" b="1" baseline="-25000" dirty="0"/>
              <a:t> </a:t>
            </a:r>
            <a:r>
              <a:rPr lang="en-CA" sz="1620" dirty="0"/>
              <a:t>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1BAD-FD98-08BC-2FA0-464FC0D6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4C95-7B46-8681-A3A4-E876AA69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point estimate, as is 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Original ALDEx2 controlled for the </a:t>
            </a:r>
          </a:p>
          <a:p>
            <a:pPr lvl="1"/>
            <a:r>
              <a:rPr lang="en-US" dirty="0"/>
              <a:t>More data makes the numerator more accurate</a:t>
            </a:r>
          </a:p>
          <a:p>
            <a:pPr lvl="2"/>
            <a:r>
              <a:rPr lang="en-US" dirty="0"/>
              <a:t>This can be modelled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New ALDEx2 also controls for the denominator</a:t>
            </a:r>
          </a:p>
          <a:p>
            <a:pPr lvl="1"/>
            <a:r>
              <a:rPr lang="en-US" dirty="0"/>
              <a:t>More data has little effect on the denominator</a:t>
            </a:r>
          </a:p>
          <a:p>
            <a:pPr lvl="2"/>
            <a:r>
              <a:rPr lang="en-US" dirty="0"/>
              <a:t>Leads to inflated power problem in the transcriptome</a:t>
            </a:r>
          </a:p>
          <a:p>
            <a:pPr lvl="2"/>
            <a:r>
              <a:rPr lang="en-US" dirty="0"/>
              <a:t>Scale can fix this!</a:t>
            </a:r>
          </a:p>
          <a:p>
            <a:pPr lvl="2"/>
            <a:endParaRPr lang="en-US" dirty="0"/>
          </a:p>
          <a:p>
            <a:r>
              <a:rPr lang="en-US" dirty="0"/>
              <a:t>We need to acknowledge both as being flawed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4072-4096-AEC9-1ABC-198588A1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128A-06D4-45DD-FFB4-A7FEC248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 is a poor approximation of the environment</a:t>
            </a:r>
            <a:endParaRPr lang="en-US" sz="40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15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CLR is a point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240167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 and single cell (sometimes)</a:t>
            </a:r>
          </a:p>
          <a:p>
            <a:pPr lvl="1"/>
            <a:endParaRPr lang="en-US" dirty="0"/>
          </a:p>
          <a:p>
            <a:r>
              <a:rPr lang="en-US" dirty="0"/>
              <a:t>Bad data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Just about 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actually be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1: mock chemostat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18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Expect unidirectional change in a small number of taxa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by </a:t>
            </a:r>
            <a:r>
              <a:rPr lang="en-US" sz="2000" b="1" dirty="0" err="1"/>
              <a:t>clr</a:t>
            </a:r>
            <a:r>
              <a:rPr lang="en-US" sz="2000" b="1" dirty="0"/>
              <a:t>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9958-A05C-E8CB-E47D-4333842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8" y="2479514"/>
            <a:ext cx="10747464" cy="3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50667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Identify what individual feature(s) drives the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Ideally analyses are internally and externally consistent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Ideally analyses are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FBDB-0B31-EBE6-5474-B5F1A5DB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just a smidgen of scale (0.25)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9811-FB6C-C165-0CB0-15DA24C7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1008637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273174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16AFE-36FA-5A5A-5549-0EA3333D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518175" cy="29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39456-35CD-6A5E-C668-F8CC94D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440062" cy="30205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r>
              <a:rPr lang="en-CA" sz="4400" b="1" dirty="0"/>
              <a:t>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273174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4419934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 (original):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1008382" y="2237091"/>
            <a:ext cx="5247112" cy="288609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6909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genes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36E6-581D-4B17-2516-B45107E4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 ( </a:t>
            </a:r>
            <a:r>
              <a:rPr lang="en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aldex.plotFeature</a:t>
            </a:r>
            <a:r>
              <a:rPr lang="en-CA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sz="4400" b="1" dirty="0"/>
              <a:t>)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24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1" y="2395728"/>
            <a:ext cx="224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posterior distributions (</a:t>
            </a:r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871013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inflated power issue: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 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(4%) </a:t>
            </a:r>
            <a:endParaRPr lang="en-CA" sz="2400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2A23-2F7C-88AE-50D2-5512073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7" y="2803966"/>
            <a:ext cx="10210166" cy="3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4: 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600" dirty="0"/>
              <a:t>Worst of the worst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29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8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pPr lvl="1"/>
            <a:r>
              <a:rPr lang="en-US" dirty="0"/>
              <a:t>Many researcher degrees of freedom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r>
              <a:rPr lang="en-US" dirty="0"/>
              <a:t>General lack of robustness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every analysis ever done was wrong …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But, every analysis ever done has a mismatch between the data that was collected and the underlying assumptions of basic statistics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do better and to accept the limitations of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say every analysis ever done was wrong …</a:t>
            </a:r>
          </a:p>
          <a:p>
            <a:endParaRPr lang="en-US" dirty="0"/>
          </a:p>
          <a:p>
            <a:r>
              <a:rPr lang="en-US" dirty="0"/>
              <a:t>But, every analysis ever done has a mismatch between the data that was collected and the underlying assumptions of basic statistics</a:t>
            </a:r>
          </a:p>
          <a:p>
            <a:endParaRPr lang="en-US" dirty="0"/>
          </a:p>
          <a:p>
            <a:r>
              <a:rPr lang="en-US" dirty="0"/>
              <a:t>We need to do better and to accept the limitations of the data</a:t>
            </a:r>
          </a:p>
          <a:p>
            <a:endParaRPr lang="en-US" dirty="0"/>
          </a:p>
          <a:p>
            <a:r>
              <a:rPr lang="en-US" dirty="0"/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53-EBE7-F31F-8E11-8A2357A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or accuracy?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2935F-954A-9D62-6F84-49784D44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67C7-0E43-4BDA-932D-FF3D494A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27880-9225-4F33-4BF4-41861BF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0"/>
            <a:ext cx="9854770" cy="3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good inference hard?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99579" y="2267404"/>
            <a:ext cx="5195098" cy="3194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7062064" y="2871146"/>
            <a:ext cx="3460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u="sng" dirty="0"/>
              <a:t>We want to measure the population but only have the composition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0BD3-548A-9511-6023-61EC154C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53741</TotalTime>
  <Words>1466</Words>
  <Application>Microsoft Macintosh PowerPoint</Application>
  <PresentationFormat>Widescreen</PresentationFormat>
  <Paragraphs>322</Paragraphs>
  <Slides>32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Consolas</vt:lpstr>
      <vt:lpstr>Wingdings</vt:lpstr>
      <vt:lpstr>Office Theme</vt:lpstr>
      <vt:lpstr>Persistent problems in high throughput sequencing datasets (GLBIO 2024)</vt:lpstr>
      <vt:lpstr>The goal</vt:lpstr>
      <vt:lpstr>How we get our data</vt:lpstr>
      <vt:lpstr>Dark underbelly of HTS</vt:lpstr>
      <vt:lpstr>Our data in reality</vt:lpstr>
      <vt:lpstr>We’re not here today…</vt:lpstr>
      <vt:lpstr>We’re not here today…</vt:lpstr>
      <vt:lpstr>Precision or accuracy?</vt:lpstr>
      <vt:lpstr>Why is good inference hard?</vt:lpstr>
      <vt:lpstr>Data as counts</vt:lpstr>
      <vt:lpstr>As delivered by sequencing</vt:lpstr>
      <vt:lpstr>Compositional operations (     )</vt:lpstr>
      <vt:lpstr>Log-ratios for CoDa</vt:lpstr>
      <vt:lpstr>clr(x) = [ log(x1/gX), log(x2/gX), … log(xD/gX) ]</vt:lpstr>
      <vt:lpstr>CLR is a poor approximation of the environment</vt:lpstr>
      <vt:lpstr>Bad data</vt:lpstr>
      <vt:lpstr>Diagnosing bad data</vt:lpstr>
      <vt:lpstr>Example 1: mock chemostat</vt:lpstr>
      <vt:lpstr>Identification: Plot your data</vt:lpstr>
      <vt:lpstr>Add just a smidgen of scale (0.25)</vt:lpstr>
      <vt:lpstr>Example 2: selex</vt:lpstr>
      <vt:lpstr>Example 2: selex (0.5)</vt:lpstr>
      <vt:lpstr>ALDEx2 (original): probabilistic CoDa</vt:lpstr>
      <vt:lpstr>Graphical intuition ( aldex.plotFeature() )</vt:lpstr>
      <vt:lpstr>Root of inflated power issue:</vt:lpstr>
      <vt:lpstr>Dispersion vs. count</vt:lpstr>
      <vt:lpstr>Example 3: yeast transcriptome</vt:lpstr>
      <vt:lpstr>Example 3: yeast transcriptome  (0.5)</vt:lpstr>
      <vt:lpstr>Example 4: meta-transcriptome</vt:lpstr>
      <vt:lpstr>What is scale?</vt:lpstr>
      <vt:lpstr>Summary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89</cp:revision>
  <dcterms:created xsi:type="dcterms:W3CDTF">2021-04-14T17:33:42Z</dcterms:created>
  <dcterms:modified xsi:type="dcterms:W3CDTF">2024-05-02T20:04:21Z</dcterms:modified>
</cp:coreProperties>
</file>